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5"/>
  </p:notesMasterIdLst>
  <p:handoutMasterIdLst>
    <p:handoutMasterId r:id="rId26"/>
  </p:handoutMasterIdLst>
  <p:sldIdLst>
    <p:sldId id="321" r:id="rId2"/>
    <p:sldId id="359" r:id="rId3"/>
    <p:sldId id="360" r:id="rId4"/>
    <p:sldId id="362" r:id="rId5"/>
    <p:sldId id="361" r:id="rId6"/>
    <p:sldId id="366" r:id="rId7"/>
    <p:sldId id="365" r:id="rId8"/>
    <p:sldId id="371" r:id="rId9"/>
    <p:sldId id="372" r:id="rId10"/>
    <p:sldId id="378" r:id="rId11"/>
    <p:sldId id="379" r:id="rId12"/>
    <p:sldId id="380" r:id="rId13"/>
    <p:sldId id="376" r:id="rId14"/>
    <p:sldId id="381" r:id="rId15"/>
    <p:sldId id="374" r:id="rId16"/>
    <p:sldId id="364" r:id="rId17"/>
    <p:sldId id="363" r:id="rId18"/>
    <p:sldId id="367" r:id="rId19"/>
    <p:sldId id="368" r:id="rId20"/>
    <p:sldId id="369" r:id="rId21"/>
    <p:sldId id="370" r:id="rId22"/>
    <p:sldId id="358" r:id="rId23"/>
    <p:sldId id="341" r:id="rId24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742" y="77"/>
      </p:cViewPr>
      <p:guideLst>
        <p:guide orient="horz" pos="1139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13.03.2023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36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921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Durability – </a:t>
            </a:r>
            <a:r>
              <a:rPr lang="ru-RU" sz="1200" dirty="0"/>
              <a:t>долговечность или прочность, но чаще вы услышите Устойчивость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689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755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76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356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572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733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81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8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004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469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284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761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89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8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60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20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58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08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650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70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postgrespro/blog/442804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9.6/transaction-iso#xact-serializab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postgrespro.ru/docs/postgrespro/9.6/transaction-iso#xact-read-committed" TargetMode="External"/><Relationship Id="rId4" Type="http://schemas.openxmlformats.org/officeDocument/2006/relationships/hyperlink" Target="https://postgrespro.ru/docs/postgrespro/9.6/transaction-iso#xact-repeatable-rea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</a:t>
            </a:r>
            <a:r>
              <a:rPr lang="ru-RU" sz="8000" dirty="0"/>
              <a:t>3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613832" y="1146443"/>
            <a:ext cx="14901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Проблемы параллельного доступа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76D989-7B78-4B46-AA60-C6AA8E14C1C6}"/>
              </a:ext>
            </a:extLst>
          </p:cNvPr>
          <p:cNvSpPr/>
          <p:nvPr/>
        </p:nvSpPr>
        <p:spPr>
          <a:xfrm>
            <a:off x="1073032" y="3908094"/>
            <a:ext cx="416812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Потерянное</a:t>
            </a:r>
          </a:p>
          <a:p>
            <a:r>
              <a:rPr lang="ru-RU" sz="6000" dirty="0"/>
              <a:t> обновление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10C47A-EF26-478A-9DB6-93AE27ACEA84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 flipH="1">
            <a:off x="3157097" y="2469882"/>
            <a:ext cx="6907653" cy="14382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072173-E05F-478B-8934-779C4C204AFC}"/>
              </a:ext>
            </a:extLst>
          </p:cNvPr>
          <p:cNvCxnSpPr>
            <a:cxnSpLocks/>
            <a:stCxn id="36" idx="2"/>
            <a:endCxn id="21" idx="0"/>
          </p:cNvCxnSpPr>
          <p:nvPr/>
        </p:nvCxnSpPr>
        <p:spPr>
          <a:xfrm flipH="1">
            <a:off x="4311507" y="5231533"/>
            <a:ext cx="5752449" cy="2791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A8CF320-F9E4-4765-B74E-CAF2B016AE4A}"/>
              </a:ext>
            </a:extLst>
          </p:cNvPr>
          <p:cNvCxnSpPr>
            <a:cxnSpLocks/>
            <a:stCxn id="10" idx="2"/>
            <a:endCxn id="36" idx="0"/>
          </p:cNvCxnSpPr>
          <p:nvPr/>
        </p:nvCxnSpPr>
        <p:spPr>
          <a:xfrm flipH="1">
            <a:off x="10063956" y="2469882"/>
            <a:ext cx="794" cy="1745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D154E51-3B8F-47FA-8C5A-A042454F062E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>
          <a:xfrm flipH="1">
            <a:off x="10017153" y="5231533"/>
            <a:ext cx="46803" cy="44362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CA8DC98-4C8B-4033-831D-C561FF8A5D86}"/>
              </a:ext>
            </a:extLst>
          </p:cNvPr>
          <p:cNvSpPr/>
          <p:nvPr/>
        </p:nvSpPr>
        <p:spPr>
          <a:xfrm>
            <a:off x="1728107" y="8023349"/>
            <a:ext cx="51667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Грязное чтение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D4EAF2B-A3A3-4DF1-B81D-B2367B303D9C}"/>
              </a:ext>
            </a:extLst>
          </p:cNvPr>
          <p:cNvSpPr/>
          <p:nvPr/>
        </p:nvSpPr>
        <p:spPr>
          <a:xfrm>
            <a:off x="5740982" y="9667775"/>
            <a:ext cx="85523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Неповторяющееся чтение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9AD07BD-14BF-4DBA-8F27-F28253D6F06A}"/>
              </a:ext>
            </a:extLst>
          </p:cNvPr>
          <p:cNvSpPr/>
          <p:nvPr/>
        </p:nvSpPr>
        <p:spPr>
          <a:xfrm>
            <a:off x="12831384" y="8091419"/>
            <a:ext cx="62295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Фантомное чтение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681A7C4-8FBE-4C86-A7DC-98F318A842DD}"/>
              </a:ext>
            </a:extLst>
          </p:cNvPr>
          <p:cNvSpPr/>
          <p:nvPr/>
        </p:nvSpPr>
        <p:spPr>
          <a:xfrm>
            <a:off x="8870360" y="4215870"/>
            <a:ext cx="23871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чтение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A1FBAD4D-F8E4-4858-AE81-DD5C0EF56DE3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>
            <a:off x="10063956" y="5231533"/>
            <a:ext cx="5882223" cy="2859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9437B44-E3F3-422D-873B-E63C193F82AC}"/>
              </a:ext>
            </a:extLst>
          </p:cNvPr>
          <p:cNvSpPr/>
          <p:nvPr/>
        </p:nvSpPr>
        <p:spPr>
          <a:xfrm>
            <a:off x="14379799" y="3655177"/>
            <a:ext cx="467948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/>
              <a:t>Аномалии </a:t>
            </a:r>
          </a:p>
          <a:p>
            <a:r>
              <a:rPr lang="ru-RU" sz="6000" dirty="0"/>
              <a:t>стерилизации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0A0695AE-3864-4445-926A-1295AE77118B}"/>
              </a:ext>
            </a:extLst>
          </p:cNvPr>
          <p:cNvCxnSpPr>
            <a:cxnSpLocks/>
            <a:stCxn id="10" idx="2"/>
            <a:endCxn id="58" idx="0"/>
          </p:cNvCxnSpPr>
          <p:nvPr/>
        </p:nvCxnSpPr>
        <p:spPr>
          <a:xfrm>
            <a:off x="10064750" y="2469882"/>
            <a:ext cx="6654792" cy="11852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04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0" y="24415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507213" y="986423"/>
            <a:ext cx="87486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Изоляция в </a:t>
            </a:r>
            <a:r>
              <a:rPr lang="en-US" sz="8000" dirty="0"/>
              <a:t>Postgres</a:t>
            </a:r>
            <a:endParaRPr lang="ru-RU" sz="80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D84B8EB-BE2B-45B5-A353-9CEC44063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16274"/>
              </p:ext>
            </p:extLst>
          </p:nvPr>
        </p:nvGraphicFramePr>
        <p:xfrm>
          <a:off x="579119" y="2858502"/>
          <a:ext cx="19999157" cy="6400534"/>
        </p:xfrm>
        <a:graphic>
          <a:graphicData uri="http://schemas.openxmlformats.org/drawingml/2006/table">
            <a:tbl>
              <a:tblPr/>
              <a:tblGrid>
                <a:gridCol w="4495102">
                  <a:extLst>
                    <a:ext uri="{9D8B030D-6E8A-4147-A177-3AD203B41FA5}">
                      <a16:colId xmlns:a16="http://schemas.microsoft.com/office/drawing/2014/main" val="249617472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1777863217"/>
                    </a:ext>
                  </a:extLst>
                </a:gridCol>
                <a:gridCol w="2386288">
                  <a:extLst>
                    <a:ext uri="{9D8B030D-6E8A-4147-A177-3AD203B41FA5}">
                      <a16:colId xmlns:a16="http://schemas.microsoft.com/office/drawing/2014/main" val="1084943989"/>
                    </a:ext>
                  </a:extLst>
                </a:gridCol>
                <a:gridCol w="3815334">
                  <a:extLst>
                    <a:ext uri="{9D8B030D-6E8A-4147-A177-3AD203B41FA5}">
                      <a16:colId xmlns:a16="http://schemas.microsoft.com/office/drawing/2014/main" val="2562913160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661107378"/>
                    </a:ext>
                  </a:extLst>
                </a:gridCol>
                <a:gridCol w="3100811">
                  <a:extLst>
                    <a:ext uri="{9D8B030D-6E8A-4147-A177-3AD203B41FA5}">
                      <a16:colId xmlns:a16="http://schemas.microsoft.com/office/drawing/2014/main" val="107943924"/>
                    </a:ext>
                  </a:extLst>
                </a:gridCol>
              </a:tblGrid>
              <a:tr h="1745600">
                <a:tc>
                  <a:txBody>
                    <a:bodyPr/>
                    <a:lstStyle/>
                    <a:p>
                      <a:pPr fontAlgn="t"/>
                      <a:endParaRPr lang="ru-RU" sz="4400">
                        <a:effectLst/>
                      </a:endParaRP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потерянные изменения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грязное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неповторяющееся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фантомное чтение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другие аномалии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119443"/>
                  </a:ext>
                </a:extLst>
              </a:tr>
              <a:tr h="1745600">
                <a:tc>
                  <a:txBody>
                    <a:bodyPr/>
                    <a:lstStyle/>
                    <a:p>
                      <a:pPr fontAlgn="t"/>
                      <a:r>
                        <a:rPr lang="en-US" sz="4400">
                          <a:effectLst/>
                        </a:rPr>
                        <a:t>Read Uncommitted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724936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 dirty="0">
                          <a:effectLst/>
                        </a:rPr>
                        <a:t>Read Committed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26002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>
                          <a:effectLst/>
                        </a:rPr>
                        <a:t>Repeatable Read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да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117243"/>
                  </a:ext>
                </a:extLst>
              </a:tr>
              <a:tr h="969778">
                <a:tc>
                  <a:txBody>
                    <a:bodyPr/>
                    <a:lstStyle/>
                    <a:p>
                      <a:pPr fontAlgn="t"/>
                      <a:r>
                        <a:rPr lang="en-US" sz="4400" dirty="0">
                          <a:effectLst/>
                        </a:rPr>
                        <a:t>Serializable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4400" dirty="0">
                          <a:effectLst/>
                        </a:rPr>
                        <a:t>—</a:t>
                      </a:r>
                    </a:p>
                  </a:txBody>
                  <a:tcPr marB="68580">
                    <a:lnL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5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602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377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63109" y="1146443"/>
            <a:ext cx="22016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ACID</a:t>
            </a:r>
            <a:endParaRPr lang="ru-RU" sz="8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5BCE3-D456-4EA3-AB01-598F23CDF5D7}"/>
              </a:ext>
            </a:extLst>
          </p:cNvPr>
          <p:cNvSpPr txBox="1"/>
          <p:nvPr/>
        </p:nvSpPr>
        <p:spPr>
          <a:xfrm>
            <a:off x="7726033" y="3768199"/>
            <a:ext cx="46774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Atomicity,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Consistency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Isolation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1916006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299389" y="1146443"/>
            <a:ext cx="11530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Наследование транзакции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958B0C6-20ED-4640-9FDE-361B5C1BC1D8}"/>
              </a:ext>
            </a:extLst>
          </p:cNvPr>
          <p:cNvSpPr/>
          <p:nvPr/>
        </p:nvSpPr>
        <p:spPr>
          <a:xfrm>
            <a:off x="2194560" y="3875271"/>
            <a:ext cx="14927580" cy="17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Транзакция 1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0A00F87-D8D4-4AB8-9172-7A83F0AC0DD1}"/>
              </a:ext>
            </a:extLst>
          </p:cNvPr>
          <p:cNvSpPr/>
          <p:nvPr/>
        </p:nvSpPr>
        <p:spPr>
          <a:xfrm>
            <a:off x="6339424" y="6652260"/>
            <a:ext cx="7450651" cy="17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</a:rPr>
              <a:t>Транзакция 2</a:t>
            </a:r>
          </a:p>
        </p:txBody>
      </p:sp>
    </p:spTree>
    <p:extLst>
      <p:ext uri="{BB962C8B-B14F-4D97-AF65-F5344CB8AC3E}">
        <p14:creationId xmlns:p14="http://schemas.microsoft.com/office/powerpoint/2010/main" val="130329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19779" y="1146443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DeadLock</a:t>
            </a:r>
            <a:endParaRPr lang="ru-RU" sz="8000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A5A987B-8532-47D8-8712-0486A69B314C}"/>
              </a:ext>
            </a:extLst>
          </p:cNvPr>
          <p:cNvSpPr/>
          <p:nvPr/>
        </p:nvSpPr>
        <p:spPr>
          <a:xfrm>
            <a:off x="6783546" y="3017520"/>
            <a:ext cx="656082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Транзакция 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D18B7E0-8C80-4B78-B559-68F7B3D1D471}"/>
              </a:ext>
            </a:extLst>
          </p:cNvPr>
          <p:cNvSpPr/>
          <p:nvPr/>
        </p:nvSpPr>
        <p:spPr>
          <a:xfrm>
            <a:off x="6784340" y="7581900"/>
            <a:ext cx="6560820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tx1"/>
                </a:solidFill>
              </a:rPr>
              <a:t>Транзакция 2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DBBF343-3030-4DB8-997D-BE2C2ECA23E7}"/>
              </a:ext>
            </a:extLst>
          </p:cNvPr>
          <p:cNvCxnSpPr>
            <a:cxnSpLocks/>
            <a:endCxn id="11" idx="7"/>
          </p:cNvCxnSpPr>
          <p:nvPr/>
        </p:nvCxnSpPr>
        <p:spPr>
          <a:xfrm>
            <a:off x="12384350" y="5661025"/>
            <a:ext cx="0" cy="2356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04EC547-731C-4B42-B303-F271B3F66506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7745150" y="5661025"/>
            <a:ext cx="0" cy="2356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90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При изменении(иногда чтении) данных следует думать о уровне изоляции для транзакций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Транзакции могут наследоваться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Существует больше количество разнообразных способов борьбы с </a:t>
            </a:r>
            <a:r>
              <a:rPr lang="en-US" sz="6000" dirty="0"/>
              <a:t>deadlock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9738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705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Postgres</a:t>
            </a:r>
            <a:endParaRPr lang="ru-RU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Наследник базы </a:t>
            </a:r>
            <a:r>
              <a:rPr lang="en-US" sz="6000" dirty="0"/>
              <a:t>Ingres, </a:t>
            </a:r>
            <a:r>
              <a:rPr lang="ru-RU" sz="6000" dirty="0"/>
              <a:t>отсюда и название.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19</a:t>
            </a:r>
            <a:r>
              <a:rPr lang="ru-RU" sz="6000" dirty="0"/>
              <a:t>88г -  Майкл </a:t>
            </a:r>
            <a:r>
              <a:rPr lang="ru-RU" sz="6000" dirty="0" err="1"/>
              <a:t>Стоунбрейкер</a:t>
            </a:r>
            <a:r>
              <a:rPr lang="ru-RU" sz="6000" dirty="0"/>
              <a:t> представляет первую версию базы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1996г – Официально переименована в </a:t>
            </a:r>
            <a:r>
              <a:rPr lang="en-US" sz="6000" dirty="0"/>
              <a:t>PostgreSQL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80728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601966" y="106468"/>
            <a:ext cx="92456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Архитектура </a:t>
            </a:r>
            <a:r>
              <a:rPr lang="en-US" sz="8000" dirty="0"/>
              <a:t>Postgres</a:t>
            </a:r>
            <a:endParaRPr lang="ru-RU" sz="8000" dirty="0"/>
          </a:p>
        </p:txBody>
      </p:sp>
      <p:pic>
        <p:nvPicPr>
          <p:cNvPr id="5122" name="Picture 2" descr="https://distributedsystemsauthority.com/wp-content/uploads/2019/09/postgresArchitecture1.jpg">
            <a:extLst>
              <a:ext uri="{FF2B5EF4-FFF2-40B4-BE49-F238E27FC236}">
                <a16:creationId xmlns:a16="http://schemas.microsoft.com/office/drawing/2014/main" id="{012AED30-3CE6-44B7-B895-9F30A0A2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60" y="1424411"/>
            <a:ext cx="14378940" cy="98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94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912038" y="1146443"/>
            <a:ext cx="2303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Слои</a:t>
            </a:r>
          </a:p>
        </p:txBody>
      </p:sp>
      <p:pic>
        <p:nvPicPr>
          <p:cNvPr id="6146" name="Picture 2" descr="https://habrastorage.org/r/w1560/webt/oz/ur/4z/ozur4zenihys-v-7wl5rnxyi8em.png">
            <a:extLst>
              <a:ext uri="{FF2B5EF4-FFF2-40B4-BE49-F238E27FC236}">
                <a16:creationId xmlns:a16="http://schemas.microsoft.com/office/drawing/2014/main" id="{86FF07D7-AB6F-4194-A96E-2B0E00CF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17" y="2815908"/>
            <a:ext cx="16807326" cy="809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6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523724" y="1146443"/>
            <a:ext cx="7080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Страницы(</a:t>
            </a:r>
            <a:r>
              <a:rPr lang="en-US" sz="8000" dirty="0"/>
              <a:t>Page</a:t>
            </a:r>
            <a:r>
              <a:rPr lang="ru-RU" sz="8000" dirty="0"/>
              <a:t>)</a:t>
            </a:r>
          </a:p>
        </p:txBody>
      </p:sp>
      <p:pic>
        <p:nvPicPr>
          <p:cNvPr id="10242" name="Picture 2" descr="Внутренности PostgreSQL: страницы и кортежи | Записки программиста">
            <a:extLst>
              <a:ext uri="{FF2B5EF4-FFF2-40B4-BE49-F238E27FC236}">
                <a16:creationId xmlns:a16="http://schemas.microsoft.com/office/drawing/2014/main" id="{11CF8674-87E8-415D-A73A-3398E799B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6"/>
          <a:stretch/>
        </p:blipFill>
        <p:spPr bwMode="auto">
          <a:xfrm>
            <a:off x="4018280" y="2906959"/>
            <a:ext cx="12092940" cy="726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91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893603" y="1146443"/>
            <a:ext cx="2340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План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506373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/>
              <a:t>Sequence, trigger, function</a:t>
            </a:r>
            <a:endParaRPr lang="ru-RU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Транзакции, блокировки, уровни изоляции</a:t>
            </a:r>
            <a:endParaRPr lang="en-US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Архитектура </a:t>
            </a:r>
            <a:r>
              <a:rPr lang="en-US" sz="6000" dirty="0"/>
              <a:t>Postgres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24397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640104" y="1146443"/>
            <a:ext cx="2847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TOAST</a:t>
            </a:r>
            <a:endParaRPr lang="ru-RU" sz="8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9C6E5C-6BE3-4015-A135-C0C32150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81" y="3089275"/>
            <a:ext cx="11182350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1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Postgres </a:t>
            </a:r>
            <a:r>
              <a:rPr lang="ru-RU" sz="6000" dirty="0"/>
              <a:t>хранит все данные в файлах на диске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Файлы делятся на страницы, страницы делятся на Элементы(</a:t>
            </a:r>
            <a:r>
              <a:rPr lang="en-US" sz="6000" dirty="0"/>
              <a:t>Tuple</a:t>
            </a:r>
            <a:r>
              <a:rPr lang="ru-RU" sz="6000" dirty="0"/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При изменении</a:t>
            </a:r>
            <a:r>
              <a:rPr lang="en-US" sz="6000" dirty="0"/>
              <a:t>/</a:t>
            </a:r>
            <a:r>
              <a:rPr lang="ru-RU" sz="6000" dirty="0"/>
              <a:t>удалении элементы не удаляются со страница а помечаются номером транзакции</a:t>
            </a:r>
          </a:p>
          <a:p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961359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856714" y="1146443"/>
            <a:ext cx="841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Домашнее задание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91706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Создать </a:t>
            </a:r>
            <a:r>
              <a:rPr lang="ru-RU" sz="6000" dirty="0" err="1"/>
              <a:t>сиквенс</a:t>
            </a:r>
            <a:r>
              <a:rPr lang="ru-RU" sz="6000" dirty="0"/>
              <a:t> и триггер для автозаполнения полей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Получить </a:t>
            </a:r>
            <a:r>
              <a:rPr lang="ru-RU" sz="6000" dirty="0" err="1"/>
              <a:t>дедлок</a:t>
            </a:r>
            <a:endParaRPr lang="ru-RU" sz="6000" dirty="0"/>
          </a:p>
          <a:p>
            <a:r>
              <a:rPr lang="ru-RU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768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72353" y="1146443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  <a:r>
              <a:rPr lang="en-US" sz="8000" dirty="0"/>
              <a:t>:</a:t>
            </a:r>
            <a:endParaRPr lang="ru-RU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9FE55-3F56-4A32-AD68-F1600591A1F6}"/>
              </a:ext>
            </a:extLst>
          </p:cNvPr>
          <p:cNvSpPr txBox="1"/>
          <p:nvPr/>
        </p:nvSpPr>
        <p:spPr>
          <a:xfrm>
            <a:off x="1554155" y="3406140"/>
            <a:ext cx="11635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https://habr.com/ru/company/postgrespro/blog/442804/</a:t>
            </a:r>
            <a:endParaRPr lang="ru-RU" sz="3200" dirty="0"/>
          </a:p>
          <a:p>
            <a:r>
              <a:rPr lang="en-US" sz="3200" dirty="0"/>
              <a:t>https://postgrespro.ru/docs/postgrespro/9.6/transaction-iso</a:t>
            </a:r>
            <a:endParaRPr lang="ru-RU" sz="3200" dirty="0"/>
          </a:p>
          <a:p>
            <a:r>
              <a:rPr lang="en-US" sz="3200" dirty="0"/>
              <a:t>https://habr.com/ru/company/lesta_studio/blog/323354/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3097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954877" y="1146443"/>
            <a:ext cx="4219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Sequence</a:t>
            </a:r>
            <a:endParaRPr lang="ru-RU" sz="8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B9819-F14C-4099-897D-DD2B99DF040E}"/>
              </a:ext>
            </a:extLst>
          </p:cNvPr>
          <p:cNvSpPr txBox="1"/>
          <p:nvPr/>
        </p:nvSpPr>
        <p:spPr>
          <a:xfrm>
            <a:off x="2625434" y="3749506"/>
            <a:ext cx="1671515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Таблица с одним значением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Max </a:t>
            </a:r>
            <a:r>
              <a:rPr lang="ru-RU" sz="6000" dirty="0"/>
              <a:t>значение 9223372036854775807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CREATE SEQUENCE serial START 101;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В основном нужно для генерации</a:t>
            </a:r>
            <a:r>
              <a:rPr lang="en-US" sz="6000" dirty="0"/>
              <a:t> </a:t>
            </a:r>
            <a:r>
              <a:rPr lang="ru-RU" sz="6000" dirty="0"/>
              <a:t>суррогатных </a:t>
            </a:r>
            <a:r>
              <a:rPr lang="en-US" sz="6000" dirty="0"/>
              <a:t>Id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2773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05274" y="1146443"/>
            <a:ext cx="3717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Function</a:t>
            </a:r>
            <a:endParaRPr lang="ru-RU" sz="8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1F3F908-E810-4D41-AA35-4C93E0361D62}"/>
              </a:ext>
            </a:extLst>
          </p:cNvPr>
          <p:cNvSpPr/>
          <p:nvPr/>
        </p:nvSpPr>
        <p:spPr>
          <a:xfrm>
            <a:off x="2346325" y="2726640"/>
            <a:ext cx="16579850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CREATE FUNCTION </a:t>
            </a:r>
            <a:r>
              <a:rPr lang="ru-RU" sz="4400" dirty="0" err="1"/>
              <a:t>emp_stamp</a:t>
            </a:r>
            <a:r>
              <a:rPr lang="ru-RU" sz="4400" dirty="0"/>
              <a:t>() RETURNS </a:t>
            </a:r>
            <a:r>
              <a:rPr lang="ru-RU" sz="4400" dirty="0" err="1"/>
              <a:t>trigger</a:t>
            </a:r>
            <a:r>
              <a:rPr lang="ru-RU" sz="4400" dirty="0"/>
              <a:t> AS $</a:t>
            </a:r>
            <a:r>
              <a:rPr lang="ru-RU" sz="4400" dirty="0" err="1"/>
              <a:t>emp_stamp</a:t>
            </a:r>
            <a:r>
              <a:rPr lang="ru-RU" sz="4400" dirty="0"/>
              <a:t>$</a:t>
            </a:r>
          </a:p>
          <a:p>
            <a:r>
              <a:rPr lang="ru-RU" sz="4400" dirty="0"/>
              <a:t>    BEGIN</a:t>
            </a:r>
          </a:p>
          <a:p>
            <a:r>
              <a:rPr lang="ru-RU" sz="4400" dirty="0"/>
              <a:t>        -- Проверить, что указаны имя сотрудника и зарплата</a:t>
            </a:r>
          </a:p>
          <a:p>
            <a:r>
              <a:rPr lang="ru-RU" sz="4400" dirty="0"/>
              <a:t>        IF </a:t>
            </a:r>
            <a:r>
              <a:rPr lang="ru-RU" sz="4400" dirty="0" err="1"/>
              <a:t>NEW.empname</a:t>
            </a:r>
            <a:r>
              <a:rPr lang="ru-RU" sz="4400" dirty="0"/>
              <a:t> IS NULL THEN</a:t>
            </a:r>
          </a:p>
          <a:p>
            <a:r>
              <a:rPr lang="ru-RU" sz="4400" dirty="0"/>
              <a:t>            RAISE EXCEPTION '</a:t>
            </a:r>
            <a:r>
              <a:rPr lang="ru-RU" sz="4400" dirty="0" err="1"/>
              <a:t>empname</a:t>
            </a:r>
            <a:r>
              <a:rPr lang="ru-RU" sz="4400" dirty="0"/>
              <a:t> </a:t>
            </a:r>
            <a:r>
              <a:rPr lang="ru-RU" sz="4400" dirty="0" err="1"/>
              <a:t>cannot</a:t>
            </a:r>
            <a:r>
              <a:rPr lang="ru-RU" sz="4400" dirty="0"/>
              <a:t> </a:t>
            </a:r>
            <a:r>
              <a:rPr lang="ru-RU" sz="4400" dirty="0" err="1"/>
              <a:t>be</a:t>
            </a:r>
            <a:r>
              <a:rPr lang="ru-RU" sz="4400" dirty="0"/>
              <a:t> </a:t>
            </a:r>
            <a:r>
              <a:rPr lang="ru-RU" sz="4400" dirty="0" err="1"/>
              <a:t>null</a:t>
            </a:r>
            <a:r>
              <a:rPr lang="ru-RU" sz="4400" dirty="0"/>
              <a:t>';</a:t>
            </a:r>
          </a:p>
          <a:p>
            <a:r>
              <a:rPr lang="ru-RU" sz="4400" dirty="0"/>
              <a:t>        END IF;</a:t>
            </a:r>
          </a:p>
          <a:p>
            <a:r>
              <a:rPr lang="ru-RU" sz="4400" dirty="0"/>
              <a:t>        IF </a:t>
            </a:r>
            <a:r>
              <a:rPr lang="ru-RU" sz="4400" dirty="0" err="1"/>
              <a:t>NEW.salary</a:t>
            </a:r>
            <a:r>
              <a:rPr lang="ru-RU" sz="4400" dirty="0"/>
              <a:t> IS NULL THEN</a:t>
            </a:r>
          </a:p>
          <a:p>
            <a:r>
              <a:rPr lang="ru-RU" sz="4400" dirty="0"/>
              <a:t>            RAISE EXCEPTION '% </a:t>
            </a:r>
            <a:r>
              <a:rPr lang="ru-RU" sz="4400" dirty="0" err="1"/>
              <a:t>cannot</a:t>
            </a:r>
            <a:r>
              <a:rPr lang="ru-RU" sz="4400" dirty="0"/>
              <a:t> </a:t>
            </a:r>
            <a:r>
              <a:rPr lang="ru-RU" sz="4400" dirty="0" err="1"/>
              <a:t>have</a:t>
            </a:r>
            <a:r>
              <a:rPr lang="ru-RU" sz="4400" dirty="0"/>
              <a:t> </a:t>
            </a:r>
            <a:r>
              <a:rPr lang="ru-RU" sz="4400" dirty="0" err="1"/>
              <a:t>null</a:t>
            </a:r>
            <a:r>
              <a:rPr lang="ru-RU" sz="4400" dirty="0"/>
              <a:t> </a:t>
            </a:r>
            <a:r>
              <a:rPr lang="ru-RU" sz="4400" dirty="0" err="1"/>
              <a:t>salary</a:t>
            </a:r>
            <a:r>
              <a:rPr lang="ru-RU" sz="4400" dirty="0"/>
              <a:t>', </a:t>
            </a:r>
            <a:r>
              <a:rPr lang="ru-RU" sz="4400" dirty="0" err="1"/>
              <a:t>NEW.empname</a:t>
            </a:r>
            <a:r>
              <a:rPr lang="ru-RU" sz="4400" dirty="0"/>
              <a:t>;</a:t>
            </a:r>
          </a:p>
          <a:p>
            <a:r>
              <a:rPr lang="ru-RU" sz="4400" dirty="0"/>
              <a:t>        END IF;</a:t>
            </a:r>
          </a:p>
          <a:p>
            <a:r>
              <a:rPr lang="ru-RU" sz="4400" dirty="0"/>
              <a:t>        RETURN NEW;</a:t>
            </a:r>
          </a:p>
          <a:p>
            <a:r>
              <a:rPr lang="ru-RU" sz="4400" dirty="0"/>
              <a:t>    END;</a:t>
            </a:r>
          </a:p>
          <a:p>
            <a:r>
              <a:rPr lang="ru-RU" sz="4400" dirty="0"/>
              <a:t>$</a:t>
            </a:r>
            <a:r>
              <a:rPr lang="ru-RU" sz="4400" dirty="0" err="1"/>
              <a:t>emp_stamp</a:t>
            </a:r>
            <a:r>
              <a:rPr lang="ru-RU" sz="4400" dirty="0"/>
              <a:t>$ LANGUAGE </a:t>
            </a:r>
            <a:r>
              <a:rPr lang="ru-RU" sz="4400" dirty="0" err="1"/>
              <a:t>plpgsql</a:t>
            </a:r>
            <a:r>
              <a:rPr lang="ru-RU" sz="4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608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515928" y="1146443"/>
            <a:ext cx="30976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Trigger</a:t>
            </a:r>
            <a:endParaRPr lang="ru-RU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2092268" y="4091940"/>
            <a:ext cx="6983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Изменения данных</a:t>
            </a:r>
            <a:r>
              <a:rPr lang="en-US" sz="6000" dirty="0"/>
              <a:t>: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FA572-7D51-4A1F-B4BA-F0D2A583B125}"/>
              </a:ext>
            </a:extLst>
          </p:cNvPr>
          <p:cNvSpPr txBox="1"/>
          <p:nvPr/>
        </p:nvSpPr>
        <p:spPr>
          <a:xfrm>
            <a:off x="13235940" y="4091940"/>
            <a:ext cx="3246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События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3BD039-A3C6-4202-A316-DDAD347EB8B8}"/>
              </a:ext>
            </a:extLst>
          </p:cNvPr>
          <p:cNvSpPr/>
          <p:nvPr/>
        </p:nvSpPr>
        <p:spPr>
          <a:xfrm>
            <a:off x="2092268" y="5725408"/>
            <a:ext cx="7723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AFTER / BEFORE / INSTEAD OF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INSERT / UPDATE / DELETE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02F2A60-CAE4-450F-BE35-79F24BF41EC7}"/>
              </a:ext>
            </a:extLst>
          </p:cNvPr>
          <p:cNvSpPr/>
          <p:nvPr/>
        </p:nvSpPr>
        <p:spPr>
          <a:xfrm>
            <a:off x="13235940" y="5668288"/>
            <a:ext cx="7723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Tag</a:t>
            </a:r>
            <a:endParaRPr lang="ru-RU" sz="4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04CC16-DD87-49F6-9E1C-261E73DB30ED}"/>
              </a:ext>
            </a:extLst>
          </p:cNvPr>
          <p:cNvSpPr/>
          <p:nvPr/>
        </p:nvSpPr>
        <p:spPr>
          <a:xfrm>
            <a:off x="2929255" y="8846770"/>
            <a:ext cx="152444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/>
              <a:t>CREATE TRIGGER </a:t>
            </a:r>
            <a:r>
              <a:rPr lang="ru-RU" sz="4000" dirty="0" err="1"/>
              <a:t>emp_stamp</a:t>
            </a:r>
            <a:r>
              <a:rPr lang="ru-RU" sz="4000" dirty="0"/>
              <a:t> BEFORE INSERT OR UPDATE ON </a:t>
            </a:r>
            <a:r>
              <a:rPr lang="ru-RU" sz="4000" dirty="0" err="1"/>
              <a:t>emp</a:t>
            </a:r>
            <a:endParaRPr lang="ru-RU" sz="4000" dirty="0"/>
          </a:p>
          <a:p>
            <a:r>
              <a:rPr lang="ru-RU" sz="4000" dirty="0"/>
              <a:t>    FOR EACH ROW EXECUTE PROCEDURE </a:t>
            </a:r>
            <a:r>
              <a:rPr lang="ru-RU" sz="4000" dirty="0" err="1"/>
              <a:t>emp_stamp</a:t>
            </a:r>
            <a:r>
              <a:rPr lang="ru-RU" sz="4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6136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11141" y="1146443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32E23-DB6D-45E2-9DA0-9481C3B960ED}"/>
              </a:ext>
            </a:extLst>
          </p:cNvPr>
          <p:cNvSpPr txBox="1"/>
          <p:nvPr/>
        </p:nvSpPr>
        <p:spPr>
          <a:xfrm>
            <a:off x="1874650" y="2995424"/>
            <a:ext cx="163786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Для создания суррогатного </a:t>
            </a:r>
            <a:r>
              <a:rPr lang="en-US" sz="6000" dirty="0"/>
              <a:t>id </a:t>
            </a:r>
            <a:r>
              <a:rPr lang="ru-RU" sz="6000" dirty="0"/>
              <a:t>используется </a:t>
            </a:r>
            <a:r>
              <a:rPr lang="en-US" sz="6000" dirty="0"/>
              <a:t>Sequence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Для добавления мета данных при вставке используется </a:t>
            </a:r>
            <a:r>
              <a:rPr lang="en-US" sz="6000" dirty="0" err="1"/>
              <a:t>function+trigger</a:t>
            </a:r>
            <a:br>
              <a:rPr lang="en-US" sz="6000" dirty="0"/>
            </a:br>
            <a:br>
              <a:rPr lang="en-US" sz="6000" dirty="0"/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95644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454099" y="1146443"/>
            <a:ext cx="52213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Транзакции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2387AFD-EB3B-4484-8C69-A3934E761BC8}"/>
              </a:ext>
            </a:extLst>
          </p:cNvPr>
          <p:cNvSpPr/>
          <p:nvPr/>
        </p:nvSpPr>
        <p:spPr>
          <a:xfrm>
            <a:off x="2385377" y="3254028"/>
            <a:ext cx="153587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/>
              <a:t>последовательность операторов языка SQL, которая рассматривается как некоторое неделимое действие над базой данных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C048E63-06FD-49EA-A84D-8415BFAE89C0}"/>
              </a:ext>
            </a:extLst>
          </p:cNvPr>
          <p:cNvSpPr/>
          <p:nvPr/>
        </p:nvSpPr>
        <p:spPr>
          <a:xfrm>
            <a:off x="2613825" y="6636861"/>
            <a:ext cx="10061575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BEGIN;</a:t>
            </a:r>
          </a:p>
          <a:p>
            <a:r>
              <a:rPr lang="en-US" sz="4000" dirty="0"/>
              <a:t>UPDATE accounts SET balance = balance - 100.00</a:t>
            </a:r>
          </a:p>
          <a:p>
            <a:r>
              <a:rPr lang="en-US" sz="4000" dirty="0"/>
              <a:t>    WHERE name = 'Alice';</a:t>
            </a:r>
          </a:p>
          <a:p>
            <a:r>
              <a:rPr lang="en-US" sz="4000" dirty="0"/>
              <a:t>-- ...</a:t>
            </a:r>
          </a:p>
          <a:p>
            <a:r>
              <a:rPr lang="en-US" sz="4000" dirty="0"/>
              <a:t>COMMIT;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0307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454099" y="1146443"/>
            <a:ext cx="42146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Практика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2387AFD-EB3B-4484-8C69-A3934E761BC8}"/>
              </a:ext>
            </a:extLst>
          </p:cNvPr>
          <p:cNvSpPr/>
          <p:nvPr/>
        </p:nvSpPr>
        <p:spPr>
          <a:xfrm>
            <a:off x="1896268" y="3962688"/>
            <a:ext cx="163369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Открываем</a:t>
            </a:r>
            <a:r>
              <a:rPr lang="en-US" sz="6000" dirty="0"/>
              <a:t>/</a:t>
            </a:r>
            <a:r>
              <a:rPr lang="ru-RU" sz="6000" dirty="0" err="1"/>
              <a:t>коммитим</a:t>
            </a:r>
            <a:r>
              <a:rPr lang="en-US" sz="6000" dirty="0"/>
              <a:t>/</a:t>
            </a:r>
            <a:r>
              <a:rPr lang="ru-RU" sz="6000" dirty="0" err="1"/>
              <a:t>роллбечим</a:t>
            </a:r>
            <a:r>
              <a:rPr lang="ru-RU" sz="6000" dirty="0"/>
              <a:t> транзакции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 err="1"/>
              <a:t>Дедлок</a:t>
            </a:r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/>
              <a:t>Уровни изоляций </a:t>
            </a:r>
          </a:p>
          <a:p>
            <a:endParaRPr lang="ru-RU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057687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272686" y="1146443"/>
            <a:ext cx="7584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Уровни изоляции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76D989-7B78-4B46-AA60-C6AA8E14C1C6}"/>
              </a:ext>
            </a:extLst>
          </p:cNvPr>
          <p:cNvSpPr/>
          <p:nvPr/>
        </p:nvSpPr>
        <p:spPr>
          <a:xfrm>
            <a:off x="1220740" y="4356219"/>
            <a:ext cx="44165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3"/>
              </a:rPr>
              <a:t>Serializable</a:t>
            </a:r>
            <a:endParaRPr lang="ru-RU" sz="6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86CA8D-8069-44C6-92E3-E4AEDAE46E24}"/>
              </a:ext>
            </a:extLst>
          </p:cNvPr>
          <p:cNvSpPr/>
          <p:nvPr/>
        </p:nvSpPr>
        <p:spPr>
          <a:xfrm>
            <a:off x="6872209" y="6482199"/>
            <a:ext cx="63850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4"/>
              </a:rPr>
              <a:t>Repeatable Read</a:t>
            </a:r>
            <a:endParaRPr lang="ru-RU" sz="6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A67BF0-3DE7-4884-8B56-5A32C4F2B9D4}"/>
              </a:ext>
            </a:extLst>
          </p:cNvPr>
          <p:cNvSpPr/>
          <p:nvPr/>
        </p:nvSpPr>
        <p:spPr>
          <a:xfrm>
            <a:off x="12892362" y="4264561"/>
            <a:ext cx="62985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0AA7F5"/>
                </a:solidFill>
                <a:latin typeface="Roboto"/>
                <a:hlinkClick r:id="rId5"/>
              </a:rPr>
              <a:t>Read Committed</a:t>
            </a:r>
            <a:endParaRPr lang="ru-RU" sz="6000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910C47A-EF26-478A-9DB6-93AE27ACEA84}"/>
              </a:ext>
            </a:extLst>
          </p:cNvPr>
          <p:cNvCxnSpPr>
            <a:stCxn id="10" idx="2"/>
            <a:endCxn id="2" idx="0"/>
          </p:cNvCxnSpPr>
          <p:nvPr/>
        </p:nvCxnSpPr>
        <p:spPr>
          <a:xfrm flipH="1">
            <a:off x="3429037" y="2469882"/>
            <a:ext cx="6635713" cy="18863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6072173-E05F-478B-8934-779C4C204AFC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>
            <a:off x="10064750" y="2469882"/>
            <a:ext cx="0" cy="40123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A8CF320-F9E4-4765-B74E-CAF2B016AE4A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>
            <a:off x="10064750" y="2469882"/>
            <a:ext cx="5976872" cy="17946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5765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14865</TotalTime>
  <Words>501</Words>
  <Application>Microsoft Office PowerPoint</Application>
  <PresentationFormat>Произвольный</PresentationFormat>
  <Paragraphs>151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Arial</vt:lpstr>
      <vt:lpstr>Calibri</vt:lpstr>
      <vt:lpstr>Helvetica Neue Medium</vt:lpstr>
      <vt:lpstr>Oleg Sans</vt:lpstr>
      <vt:lpstr>OlegSans</vt:lpstr>
      <vt:lpstr>PF Highway Sans Pro</vt:lpstr>
      <vt:lpstr>Roboto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674</cp:revision>
  <dcterms:created xsi:type="dcterms:W3CDTF">2020-08-11T16:12:28Z</dcterms:created>
  <dcterms:modified xsi:type="dcterms:W3CDTF">2023-03-13T11:56:05Z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